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Fraunces Extra Bold"/>
      <p:regular r:id="rId13"/>
    </p:embeddedFont>
    <p:embeddedFont>
      <p:font typeface="Fraunces Extra Bold"/>
      <p:regular r:id="rId14"/>
    </p:embeddedFont>
    <p:embeddedFont>
      <p:font typeface="Nobile"/>
      <p:regular r:id="rId15"/>
    </p:embeddedFont>
    <p:embeddedFont>
      <p:font typeface="Nobile"/>
      <p:regular r:id="rId16"/>
    </p:embeddedFont>
    <p:embeddedFont>
      <p:font typeface="Nobile"/>
      <p:regular r:id="rId17"/>
    </p:embeddedFont>
    <p:embeddedFont>
      <p:font typeface="Nobile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3-5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Deadly Road Pits: The Hidden Crisis of Pothole Accidents in India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Uncovering the severe human and economic cost of inadequate road infrastructure.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3646" y="466487"/>
            <a:ext cx="6887289" cy="402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The Grim Toll of Potholes on Indian Roads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593646" y="1272064"/>
            <a:ext cx="4346734" cy="531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50"/>
              </a:lnSpc>
              <a:buNone/>
            </a:pPr>
            <a:r>
              <a:rPr lang="en-US" sz="4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2,161</a:t>
            </a:r>
            <a:endParaRPr lang="en-US" sz="4150" dirty="0"/>
          </a:p>
        </p:txBody>
      </p:sp>
      <p:sp>
        <p:nvSpPr>
          <p:cNvPr id="4" name="Text 2"/>
          <p:cNvSpPr/>
          <p:nvPr/>
        </p:nvSpPr>
        <p:spPr>
          <a:xfrm>
            <a:off x="1759744" y="2005132"/>
            <a:ext cx="2014418" cy="251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Fatalities in 2023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593646" y="2353628"/>
            <a:ext cx="4346734" cy="515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Road pits caused a significant number of deaths last year, marking a 16.4% increase from 2022.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141714" y="1272064"/>
            <a:ext cx="4346853" cy="531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50"/>
              </a:lnSpc>
              <a:buNone/>
            </a:pPr>
            <a:r>
              <a:rPr lang="en-US" sz="4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4.6 Lakh</a:t>
            </a:r>
            <a:endParaRPr lang="en-US" sz="4150" dirty="0"/>
          </a:p>
        </p:txBody>
      </p:sp>
      <p:sp>
        <p:nvSpPr>
          <p:cNvPr id="7" name="Text 5"/>
          <p:cNvSpPr/>
          <p:nvPr/>
        </p:nvSpPr>
        <p:spPr>
          <a:xfrm>
            <a:off x="6307931" y="2005132"/>
            <a:ext cx="2014418" cy="251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People Injured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5141714" y="2353628"/>
            <a:ext cx="4346853" cy="515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Over 460,000 individuals suffered injuries nationwide due to accidents attributed to poor road conditions.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9689902" y="1272064"/>
            <a:ext cx="4346853" cy="531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50"/>
              </a:lnSpc>
              <a:buNone/>
            </a:pPr>
            <a:r>
              <a:rPr lang="en-US" sz="4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6</a:t>
            </a:r>
            <a:endParaRPr lang="en-US" sz="4150" dirty="0"/>
          </a:p>
        </p:txBody>
      </p:sp>
      <p:sp>
        <p:nvSpPr>
          <p:cNvPr id="10" name="Text 8"/>
          <p:cNvSpPr/>
          <p:nvPr/>
        </p:nvSpPr>
        <p:spPr>
          <a:xfrm>
            <a:off x="10856119" y="2005132"/>
            <a:ext cx="2014418" cy="251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Deaths Daily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9689902" y="2353628"/>
            <a:ext cx="4346853" cy="773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Potholes are a persistent public safety menace, contributing to at least 19 accidents and 6 deaths every day.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593646" y="3453527"/>
            <a:ext cx="7908608" cy="515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data reveals a systemic infrastructure failure, with certain regions like Uttar Pradesh and Madhya Pradesh reporting the highest numbers, underscoring critical regional infrastructure deficits.</a:t>
            </a:r>
            <a:endParaRPr lang="en-US" sz="1250" dirty="0"/>
          </a:p>
        </p:txBody>
      </p:sp>
      <p:sp>
        <p:nvSpPr>
          <p:cNvPr id="13" name="Shape 11"/>
          <p:cNvSpPr/>
          <p:nvPr/>
        </p:nvSpPr>
        <p:spPr>
          <a:xfrm>
            <a:off x="593646" y="4150519"/>
            <a:ext cx="7908608" cy="942618"/>
          </a:xfrm>
          <a:prstGeom prst="roundRect">
            <a:avLst>
              <a:gd name="adj" fmla="val 15387"/>
            </a:avLst>
          </a:prstGeom>
          <a:solidFill>
            <a:srgbClr val="CCE6D1"/>
          </a:solidFill>
          <a:ln/>
        </p:spPr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737" y="4378523"/>
            <a:ext cx="201335" cy="161092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1117163" y="4351853"/>
            <a:ext cx="7223998" cy="515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data highlights that poor road quality is a major contributor to India's high rate of road traffic fatalities.</a:t>
            </a:r>
            <a:endParaRPr lang="en-US" sz="1250" dirty="0"/>
          </a:p>
        </p:txBody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3018" y="3489722"/>
            <a:ext cx="4884182" cy="488418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0560" y="526852"/>
            <a:ext cx="8770263" cy="598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Human Stories Behind the Statistics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670560" y="1508641"/>
            <a:ext cx="6548795" cy="6532007"/>
          </a:xfrm>
          <a:prstGeom prst="roundRect">
            <a:avLst>
              <a:gd name="adj" fmla="val 2640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8525" y="1416606"/>
            <a:ext cx="229910" cy="22991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1480" y="7902773"/>
            <a:ext cx="229910" cy="22991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80718" y="1818799"/>
            <a:ext cx="3702129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Tragic Loss on the Expressway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980718" y="2232898"/>
            <a:ext cx="5928479" cy="1225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 January 2025, a fatal accident occurred on the Delhi-Meerut Expressway when a young woman lost control of her vehicle after hitting a major road defect, highlighting the immediate danger of unrepaired infrastructure.</a:t>
            </a:r>
            <a:endParaRPr lang="en-US" sz="15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718" y="3674269"/>
            <a:ext cx="5928479" cy="4056221"/>
          </a:xfrm>
          <a:prstGeom prst="rect">
            <a:avLst/>
          </a:prstGeom>
        </p:spPr>
      </p:pic>
      <p:sp>
        <p:nvSpPr>
          <p:cNvPr id="9" name="Shape 4"/>
          <p:cNvSpPr/>
          <p:nvPr/>
        </p:nvSpPr>
        <p:spPr>
          <a:xfrm>
            <a:off x="7410926" y="1508641"/>
            <a:ext cx="6548914" cy="6532007"/>
          </a:xfrm>
          <a:prstGeom prst="roundRect">
            <a:avLst>
              <a:gd name="adj" fmla="val 2640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8891" y="1416606"/>
            <a:ext cx="229910" cy="229910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21966" y="7902773"/>
            <a:ext cx="229910" cy="22991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721084" y="1818799"/>
            <a:ext cx="3099078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Vulnerability on the Road</a:t>
            </a:r>
            <a:endParaRPr lang="en-US" sz="1850" dirty="0"/>
          </a:p>
        </p:txBody>
      </p:sp>
      <p:sp>
        <p:nvSpPr>
          <p:cNvPr id="13" name="Text 6"/>
          <p:cNvSpPr/>
          <p:nvPr/>
        </p:nvSpPr>
        <p:spPr>
          <a:xfrm>
            <a:off x="7721084" y="2232898"/>
            <a:ext cx="5928598" cy="1225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Two-wheelers, pedestrians, and car occupants are disproportionately affected. Potholes force sudden maneuvers, leading to serious collisions and rollovers, creating immense trauma for families.</a:t>
            </a:r>
            <a:endParaRPr lang="en-US" sz="1500" dirty="0"/>
          </a:p>
        </p:txBody>
      </p:sp>
      <p:sp>
        <p:nvSpPr>
          <p:cNvPr id="14" name="Text 7"/>
          <p:cNvSpPr/>
          <p:nvPr/>
        </p:nvSpPr>
        <p:spPr>
          <a:xfrm>
            <a:off x="7721084" y="3573661"/>
            <a:ext cx="5928598" cy="612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Victims often face a protracted struggle to seek justice and compensation amidst evident governmental negligence.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4848"/>
            <a:ext cx="6805732" cy="481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Why Do These Deadly Pits Persist?</a:t>
            </a:r>
            <a:endParaRPr lang="en-US" sz="3000" dirty="0"/>
          </a:p>
        </p:txBody>
      </p:sp>
      <p:sp>
        <p:nvSpPr>
          <p:cNvPr id="3" name="Shape 1"/>
          <p:cNvSpPr/>
          <p:nvPr/>
        </p:nvSpPr>
        <p:spPr>
          <a:xfrm>
            <a:off x="793790" y="1552337"/>
            <a:ext cx="771168" cy="1156811"/>
          </a:xfrm>
          <a:prstGeom prst="roundRect">
            <a:avLst>
              <a:gd name="adj" fmla="val 360022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1034772" y="1950006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1757720" y="1745099"/>
            <a:ext cx="324909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Substandard Construction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757720" y="2161937"/>
            <a:ext cx="1207889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Rapid road deterioration is directly linked to the use of poor quality materials and flawed engineering practices.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793790" y="2901910"/>
            <a:ext cx="771168" cy="1419106"/>
          </a:xfrm>
          <a:prstGeom prst="roundRect">
            <a:avLst>
              <a:gd name="adj" fmla="val 360022"/>
            </a:avLst>
          </a:prstGeom>
          <a:solidFill>
            <a:srgbClr val="E8F3E8"/>
          </a:solidFill>
          <a:ln/>
        </p:spPr>
      </p:sp>
      <p:sp>
        <p:nvSpPr>
          <p:cNvPr id="8" name="Text 6"/>
          <p:cNvSpPr/>
          <p:nvPr/>
        </p:nvSpPr>
        <p:spPr>
          <a:xfrm>
            <a:off x="1034772" y="3430667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250" dirty="0"/>
          </a:p>
        </p:txBody>
      </p:sp>
      <p:sp>
        <p:nvSpPr>
          <p:cNvPr id="9" name="Text 7"/>
          <p:cNvSpPr/>
          <p:nvPr/>
        </p:nvSpPr>
        <p:spPr>
          <a:xfrm>
            <a:off x="1757720" y="3094673"/>
            <a:ext cx="341197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Water Damage Acceleration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1757720" y="3511510"/>
            <a:ext cx="12078891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Inadequate drainage and pervasive waterlogging drastically accelerate pothole formation, turning monsoon seasons into a period of extreme risk.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793790" y="4513778"/>
            <a:ext cx="771168" cy="1419106"/>
          </a:xfrm>
          <a:prstGeom prst="roundRect">
            <a:avLst>
              <a:gd name="adj" fmla="val 360022"/>
            </a:avLst>
          </a:prstGeom>
          <a:solidFill>
            <a:srgbClr val="E8F3E8"/>
          </a:solidFill>
          <a:ln/>
        </p:spPr>
      </p:sp>
      <p:sp>
        <p:nvSpPr>
          <p:cNvPr id="12" name="Text 10"/>
          <p:cNvSpPr/>
          <p:nvPr/>
        </p:nvSpPr>
        <p:spPr>
          <a:xfrm>
            <a:off x="1034772" y="5042535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250" dirty="0"/>
          </a:p>
        </p:txBody>
      </p:sp>
      <p:sp>
        <p:nvSpPr>
          <p:cNvPr id="13" name="Text 11"/>
          <p:cNvSpPr/>
          <p:nvPr/>
        </p:nvSpPr>
        <p:spPr>
          <a:xfrm>
            <a:off x="1757720" y="4706541"/>
            <a:ext cx="451627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Contractor and Authority Negligence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1757720" y="5123378"/>
            <a:ext cx="12078891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Delayed repairs and failure to monitor road quality by municipal authorities and contractors leave dangerous conditions unaddressed for extended periods.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793790" y="6125647"/>
            <a:ext cx="771168" cy="1419106"/>
          </a:xfrm>
          <a:prstGeom prst="roundRect">
            <a:avLst>
              <a:gd name="adj" fmla="val 360022"/>
            </a:avLst>
          </a:prstGeom>
          <a:solidFill>
            <a:srgbClr val="E8F3E8"/>
          </a:solidFill>
          <a:ln/>
        </p:spPr>
      </p:sp>
      <p:sp>
        <p:nvSpPr>
          <p:cNvPr id="16" name="Text 14"/>
          <p:cNvSpPr/>
          <p:nvPr/>
        </p:nvSpPr>
        <p:spPr>
          <a:xfrm>
            <a:off x="1034772" y="6654403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250" dirty="0"/>
          </a:p>
        </p:txBody>
      </p:sp>
      <p:sp>
        <p:nvSpPr>
          <p:cNvPr id="17" name="Text 15"/>
          <p:cNvSpPr/>
          <p:nvPr/>
        </p:nvSpPr>
        <p:spPr>
          <a:xfrm>
            <a:off x="1757720" y="6318409"/>
            <a:ext cx="244352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Widespread Defects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1757720" y="6735247"/>
            <a:ext cx="12078891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Over 59 major road defects were officially identified on national highways between 2019 and 2024, indicating a systemic failure to ensure long-term road safety, despite penalties being issued.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099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4666"/>
            <a:ext cx="9807297" cy="481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Legal Accountability and the Fight for Safer Roads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793790" y="3815834"/>
            <a:ext cx="130428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legal system provides recourse, though enforcement remains challenging.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793790" y="4630222"/>
            <a:ext cx="4219099" cy="2964656"/>
          </a:xfrm>
          <a:prstGeom prst="roundRect">
            <a:avLst>
              <a:gd name="adj" fmla="val 3701"/>
            </a:avLst>
          </a:prstGeom>
          <a:solidFill>
            <a:srgbClr val="FAFFFA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4607362"/>
            <a:ext cx="4219099" cy="91440"/>
          </a:xfrm>
          <a:prstGeom prst="roundRect">
            <a:avLst>
              <a:gd name="adj" fmla="val 189767"/>
            </a:avLst>
          </a:prstGeom>
          <a:solidFill>
            <a:srgbClr val="438951"/>
          </a:solidFill>
          <a:ln/>
        </p:spPr>
      </p:sp>
      <p:sp>
        <p:nvSpPr>
          <p:cNvPr id="7" name="Shape 4"/>
          <p:cNvSpPr/>
          <p:nvPr/>
        </p:nvSpPr>
        <p:spPr>
          <a:xfrm>
            <a:off x="2614136" y="4341019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438951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610" y="4485561"/>
            <a:ext cx="231338" cy="28920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09412" y="5112187"/>
            <a:ext cx="285952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Supreme Court Rulings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1009412" y="5529024"/>
            <a:ext cx="3787854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Supreme Court has established that the State is liable for deaths and injuries caused by potholes, asserting that a citizen's Right to Life (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Article 21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) includes the right to safe roads.</a:t>
            </a:r>
            <a:endParaRPr lang="en-US" sz="1500" dirty="0"/>
          </a:p>
        </p:txBody>
      </p:sp>
      <p:sp>
        <p:nvSpPr>
          <p:cNvPr id="11" name="Shape 7"/>
          <p:cNvSpPr/>
          <p:nvPr/>
        </p:nvSpPr>
        <p:spPr>
          <a:xfrm>
            <a:off x="5205651" y="4630222"/>
            <a:ext cx="4219099" cy="2964656"/>
          </a:xfrm>
          <a:prstGeom prst="roundRect">
            <a:avLst>
              <a:gd name="adj" fmla="val 3701"/>
            </a:avLst>
          </a:prstGeom>
          <a:solidFill>
            <a:srgbClr val="FAFFFA"/>
          </a:solidFill>
          <a:ln/>
        </p:spPr>
      </p:sp>
      <p:sp>
        <p:nvSpPr>
          <p:cNvPr id="12" name="Shape 8"/>
          <p:cNvSpPr/>
          <p:nvPr/>
        </p:nvSpPr>
        <p:spPr>
          <a:xfrm>
            <a:off x="5205651" y="4607362"/>
            <a:ext cx="4219099" cy="91440"/>
          </a:xfrm>
          <a:prstGeom prst="roundRect">
            <a:avLst>
              <a:gd name="adj" fmla="val 189767"/>
            </a:avLst>
          </a:prstGeom>
          <a:solidFill>
            <a:srgbClr val="438951"/>
          </a:solidFill>
          <a:ln/>
        </p:spPr>
      </p:sp>
      <p:sp>
        <p:nvSpPr>
          <p:cNvPr id="13" name="Shape 9"/>
          <p:cNvSpPr/>
          <p:nvPr/>
        </p:nvSpPr>
        <p:spPr>
          <a:xfrm>
            <a:off x="7025997" y="4341019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438951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471" y="4485561"/>
            <a:ext cx="231338" cy="289203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421273" y="5112187"/>
            <a:ext cx="255901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Recourse for Victims</a:t>
            </a:r>
            <a:endParaRPr lang="en-US" sz="1850" dirty="0"/>
          </a:p>
        </p:txBody>
      </p:sp>
      <p:sp>
        <p:nvSpPr>
          <p:cNvPr id="16" name="Text 11"/>
          <p:cNvSpPr/>
          <p:nvPr/>
        </p:nvSpPr>
        <p:spPr>
          <a:xfrm>
            <a:off x="5421273" y="5529024"/>
            <a:ext cx="3787854" cy="1850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Victims and their families possess the right to file lawsuits against negligent bodies, including municipal corporations, state Public Works Departments (PWDs), or the National Highways Authority of India (NHAI).</a:t>
            </a:r>
            <a:endParaRPr lang="en-US" sz="1500" dirty="0"/>
          </a:p>
        </p:txBody>
      </p:sp>
      <p:sp>
        <p:nvSpPr>
          <p:cNvPr id="17" name="Shape 12"/>
          <p:cNvSpPr/>
          <p:nvPr/>
        </p:nvSpPr>
        <p:spPr>
          <a:xfrm>
            <a:off x="9617512" y="4630222"/>
            <a:ext cx="4219099" cy="2964656"/>
          </a:xfrm>
          <a:prstGeom prst="roundRect">
            <a:avLst>
              <a:gd name="adj" fmla="val 3701"/>
            </a:avLst>
          </a:prstGeom>
          <a:solidFill>
            <a:srgbClr val="FAFFFA"/>
          </a:solidFill>
          <a:ln/>
        </p:spPr>
      </p:sp>
      <p:sp>
        <p:nvSpPr>
          <p:cNvPr id="18" name="Shape 13"/>
          <p:cNvSpPr/>
          <p:nvPr/>
        </p:nvSpPr>
        <p:spPr>
          <a:xfrm>
            <a:off x="9617512" y="4607362"/>
            <a:ext cx="4219099" cy="91440"/>
          </a:xfrm>
          <a:prstGeom prst="roundRect">
            <a:avLst>
              <a:gd name="adj" fmla="val 189767"/>
            </a:avLst>
          </a:prstGeom>
          <a:solidFill>
            <a:srgbClr val="438951"/>
          </a:solidFill>
          <a:ln/>
        </p:spPr>
      </p:sp>
      <p:sp>
        <p:nvSpPr>
          <p:cNvPr id="19" name="Shape 14"/>
          <p:cNvSpPr/>
          <p:nvPr/>
        </p:nvSpPr>
        <p:spPr>
          <a:xfrm>
            <a:off x="11437858" y="4341019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438951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11332" y="4485561"/>
            <a:ext cx="231338" cy="289203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833134" y="5112187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Justice Gaps</a:t>
            </a:r>
            <a:endParaRPr lang="en-US" sz="1850" dirty="0"/>
          </a:p>
        </p:txBody>
      </p:sp>
      <p:sp>
        <p:nvSpPr>
          <p:cNvPr id="22" name="Text 16"/>
          <p:cNvSpPr/>
          <p:nvPr/>
        </p:nvSpPr>
        <p:spPr>
          <a:xfrm>
            <a:off x="9833134" y="5529024"/>
            <a:ext cx="3787854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Despite a clear legal framework, significant challenges remain, including slow compensation processes and crucial enforcement gaps that prevent timely justice for victims.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682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28818"/>
            <a:ext cx="13042821" cy="15649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50"/>
              </a:lnSpc>
              <a:buNone/>
            </a:pPr>
            <a:r>
              <a:rPr lang="en-US" sz="4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The Road Ahead: Urgent Reforms Needed</a:t>
            </a:r>
            <a:endParaRPr lang="en-US" sz="4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774" y="4737556"/>
            <a:ext cx="272177" cy="3401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83506" y="4765953"/>
            <a:ext cx="33400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Adopt Advanced Engineering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1383506" y="5158264"/>
            <a:ext cx="5818227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 durable materials and sophisticated standards in all new road construction to prevent rapid degradation.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6532" y="4737556"/>
            <a:ext cx="272177" cy="3401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018264" y="4765953"/>
            <a:ext cx="442341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Strengthen Monitoring &amp; Maintenance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8018264" y="5158264"/>
            <a:ext cx="5818346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Establish systems for timely inspection and rapid, high-quality pothole repair nationwide to minimize road hazards.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774" y="6073319"/>
            <a:ext cx="272177" cy="3401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383506" y="6101715"/>
            <a:ext cx="371236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Empower Citizen Accountability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1383506" y="6494026"/>
            <a:ext cx="5818227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Provide citizens with easier legal recourse and tools to demand and enforce government accountability for road safety.</a:t>
            </a:r>
            <a:endParaRPr lang="en-US" sz="14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6532" y="6073319"/>
            <a:ext cx="272177" cy="3401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018264" y="6101715"/>
            <a:ext cx="317634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Achieve Global Safety Goals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8018264" y="6494026"/>
            <a:ext cx="5818346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Tackling potholes must be a top priority to meet the UN goal of halving road deaths by 2030.</a:t>
            </a:r>
            <a:endParaRPr lang="en-US" sz="1400" dirty="0"/>
          </a:p>
        </p:txBody>
      </p:sp>
      <p:sp>
        <p:nvSpPr>
          <p:cNvPr id="16" name="Text 9"/>
          <p:cNvSpPr/>
          <p:nvPr/>
        </p:nvSpPr>
        <p:spPr>
          <a:xfrm>
            <a:off x="793790" y="7278648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Through concerted effort and commitment, we can transform India’s deadly roads into safe pathways for all travelers.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2025-10-15T13:36:44Z</dcterms:created>
  <dcterms:modified xsi:type="dcterms:W3CDTF">2025-10-15T13:36:44Z</dcterms:modified>
</cp:coreProperties>
</file>